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78" r:id="rId4"/>
    <p:sldId id="258" r:id="rId5"/>
    <p:sldId id="259" r:id="rId6"/>
    <p:sldId id="260" r:id="rId7"/>
    <p:sldId id="279" r:id="rId8"/>
    <p:sldId id="282" r:id="rId9"/>
    <p:sldId id="280" r:id="rId10"/>
    <p:sldId id="281" r:id="rId11"/>
    <p:sldId id="261" r:id="rId12"/>
    <p:sldId id="283" r:id="rId13"/>
    <p:sldId id="284" r:id="rId14"/>
    <p:sldId id="262" r:id="rId15"/>
    <p:sldId id="285" r:id="rId16"/>
    <p:sldId id="286" r:id="rId17"/>
    <p:sldId id="263" r:id="rId18"/>
    <p:sldId id="264" r:id="rId19"/>
    <p:sldId id="291" r:id="rId20"/>
    <p:sldId id="292" r:id="rId21"/>
    <p:sldId id="265" r:id="rId22"/>
    <p:sldId id="290" r:id="rId23"/>
    <p:sldId id="293" r:id="rId24"/>
    <p:sldId id="294" r:id="rId25"/>
    <p:sldId id="295" r:id="rId26"/>
    <p:sldId id="289" r:id="rId27"/>
    <p:sldId id="287" r:id="rId28"/>
    <p:sldId id="288" r:id="rId29"/>
    <p:sldId id="296" r:id="rId30"/>
    <p:sldId id="266" r:id="rId31"/>
    <p:sldId id="267" r:id="rId32"/>
    <p:sldId id="270" r:id="rId33"/>
    <p:sldId id="297" r:id="rId34"/>
    <p:sldId id="268" r:id="rId35"/>
    <p:sldId id="298" r:id="rId36"/>
    <p:sldId id="299" r:id="rId37"/>
    <p:sldId id="269" r:id="rId38"/>
    <p:sldId id="300" r:id="rId39"/>
    <p:sldId id="301" r:id="rId40"/>
    <p:sldId id="271" r:id="rId41"/>
    <p:sldId id="272" r:id="rId42"/>
    <p:sldId id="302" r:id="rId43"/>
    <p:sldId id="303" r:id="rId44"/>
    <p:sldId id="304" r:id="rId45"/>
    <p:sldId id="273" r:id="rId46"/>
    <p:sldId id="274" r:id="rId47"/>
    <p:sldId id="305" r:id="rId48"/>
    <p:sldId id="275" r:id="rId49"/>
    <p:sldId id="276" r:id="rId50"/>
    <p:sldId id="30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66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13"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1FA58-06E1-46BB-8629-8DF7AE770B22}" type="datetimeFigureOut">
              <a:rPr lang="en-US" smtClean="0"/>
              <a:t>3/2/2015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B50812-ED2D-4CFF-985E-B2B30C06AD4A}" type="slidenum">
              <a:rPr lang="en-US" smtClean="0"/>
              <a:t>‹#›</a:t>
            </a:fld>
            <a:endParaRPr lang="en-US"/>
          </a:p>
        </p:txBody>
      </p:sp>
    </p:spTree>
    <p:extLst>
      <p:ext uri="{BB962C8B-B14F-4D97-AF65-F5344CB8AC3E}">
        <p14:creationId xmlns:p14="http://schemas.microsoft.com/office/powerpoint/2010/main" val="3393225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black swan, a member of species </a:t>
            </a:r>
            <a:r>
              <a:rPr lang="en-US" dirty="0" err="1" smtClean="0"/>
              <a:t>Cyngnus</a:t>
            </a:r>
            <a:r>
              <a:rPr lang="en-US" dirty="0" smtClean="0"/>
              <a:t> </a:t>
            </a:r>
            <a:r>
              <a:rPr lang="en-US" dirty="0" err="1" smtClean="0"/>
              <a:t>Atratus</a:t>
            </a:r>
            <a:r>
              <a:rPr lang="en-US" dirty="0" smtClean="0"/>
              <a:t>, remained undocumented in the West until the 18</a:t>
            </a:r>
            <a:r>
              <a:rPr lang="en-US" baseline="30000" dirty="0" smtClean="0"/>
              <a:t>th</a:t>
            </a:r>
            <a:r>
              <a:rPr lang="en-US" dirty="0" smtClean="0"/>
              <a:t> century.  Wikipedia</a:t>
            </a:r>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2</a:t>
            </a:fld>
            <a:endParaRPr lang="en-US"/>
          </a:p>
        </p:txBody>
      </p:sp>
    </p:spTree>
    <p:extLst>
      <p:ext uri="{BB962C8B-B14F-4D97-AF65-F5344CB8AC3E}">
        <p14:creationId xmlns:p14="http://schemas.microsoft.com/office/powerpoint/2010/main" val="2898177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countries most affected by the 1997 Asian financial crisis. Wikipedia</a:t>
            </a:r>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12</a:t>
            </a:fld>
            <a:endParaRPr lang="en-US"/>
          </a:p>
        </p:txBody>
      </p:sp>
    </p:spTree>
    <p:extLst>
      <p:ext uri="{BB962C8B-B14F-4D97-AF65-F5344CB8AC3E}">
        <p14:creationId xmlns:p14="http://schemas.microsoft.com/office/powerpoint/2010/main" val="1445940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Sukhumvit</a:t>
            </a:r>
            <a:r>
              <a:rPr lang="en-US" dirty="0" smtClean="0"/>
              <a:t> area appears as a sea of high-rise buildings in this image taken from </a:t>
            </a:r>
            <a:r>
              <a:rPr lang="en-US" dirty="0" err="1" smtClean="0"/>
              <a:t>Baiyoke</a:t>
            </a:r>
            <a:r>
              <a:rPr lang="en-US" dirty="0" smtClean="0"/>
              <a:t> Tower II, the tallest building in Bangkok.</a:t>
            </a:r>
            <a:r>
              <a:rPr lang="en-US" baseline="0" dirty="0" smtClean="0"/>
              <a:t> Thailand was the epicenter of the Asian Financial Crisis.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14</a:t>
            </a:fld>
            <a:endParaRPr lang="en-US"/>
          </a:p>
        </p:txBody>
      </p:sp>
    </p:spTree>
    <p:extLst>
      <p:ext uri="{BB962C8B-B14F-4D97-AF65-F5344CB8AC3E}">
        <p14:creationId xmlns:p14="http://schemas.microsoft.com/office/powerpoint/2010/main" val="1845625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former New York City headquarters now owned by Barclays of London.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15</a:t>
            </a:fld>
            <a:endParaRPr lang="en-US"/>
          </a:p>
        </p:txBody>
      </p:sp>
    </p:spTree>
    <p:extLst>
      <p:ext uri="{BB962C8B-B14F-4D97-AF65-F5344CB8AC3E}">
        <p14:creationId xmlns:p14="http://schemas.microsoft.com/office/powerpoint/2010/main" val="2843741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Early founders of Lehman Brothers -- Emanuel and Mayer Lehman.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16</a:t>
            </a:fld>
            <a:endParaRPr lang="en-US"/>
          </a:p>
        </p:txBody>
      </p:sp>
    </p:spTree>
    <p:extLst>
      <p:ext uri="{BB962C8B-B14F-4D97-AF65-F5344CB8AC3E}">
        <p14:creationId xmlns:p14="http://schemas.microsoft.com/office/powerpoint/2010/main" val="3755615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CEO Dick</a:t>
            </a:r>
            <a:r>
              <a:rPr lang="en-US" baseline="0" dirty="0" smtClean="0"/>
              <a:t> </a:t>
            </a:r>
            <a:r>
              <a:rPr lang="en-US" baseline="0" dirty="0" err="1" smtClean="0"/>
              <a:t>Fuld</a:t>
            </a:r>
            <a:r>
              <a:rPr lang="en-US" baseline="0" dirty="0" smtClean="0"/>
              <a:t>, former Chair of the bankrupt Lehman Brothers, after testifying before Congress on October 6, 2008.  (</a:t>
            </a:r>
            <a:r>
              <a:rPr lang="en-US" b="1" baseline="0" dirty="0" smtClean="0"/>
              <a:t>not</a:t>
            </a:r>
            <a:r>
              <a:rPr lang="en-US" baseline="0" dirty="0" smtClean="0"/>
              <a:t> Wikipedia, please do not replicate)</a:t>
            </a:r>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17</a:t>
            </a:fld>
            <a:endParaRPr lang="en-US"/>
          </a:p>
        </p:txBody>
      </p:sp>
    </p:spTree>
    <p:extLst>
      <p:ext uri="{BB962C8B-B14F-4D97-AF65-F5344CB8AC3E}">
        <p14:creationId xmlns:p14="http://schemas.microsoft.com/office/powerpoint/2010/main" val="904981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Ameriquest</a:t>
            </a:r>
            <a:r>
              <a:rPr lang="en-US" dirty="0" smtClean="0"/>
              <a:t> blimp over the Golden Gate Bridge in San Francisco, CA USA. Flying high for a while, but the whole financial industry was built</a:t>
            </a:r>
            <a:r>
              <a:rPr lang="en-US" baseline="0" dirty="0" smtClean="0"/>
              <a:t> on a shaky foundation.  (</a:t>
            </a:r>
            <a:r>
              <a:rPr lang="en-US" b="1" baseline="0" dirty="0" smtClean="0"/>
              <a:t>not</a:t>
            </a:r>
            <a:r>
              <a:rPr lang="en-US" baseline="0" dirty="0" smtClean="0"/>
              <a:t> Wikipedia, please do not replicate) </a:t>
            </a:r>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18</a:t>
            </a:fld>
            <a:endParaRPr lang="en-US"/>
          </a:p>
        </p:txBody>
      </p:sp>
    </p:spTree>
    <p:extLst>
      <p:ext uri="{BB962C8B-B14F-4D97-AF65-F5344CB8AC3E}">
        <p14:creationId xmlns:p14="http://schemas.microsoft.com/office/powerpoint/2010/main" val="1007232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Falling subprime mortgage lenders, one of the first to fail</a:t>
            </a:r>
            <a:r>
              <a:rPr lang="en-US" baseline="0" dirty="0" smtClean="0"/>
              <a:t> was New Century Financial in March 2007.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19</a:t>
            </a:fld>
            <a:endParaRPr lang="en-US"/>
          </a:p>
        </p:txBody>
      </p:sp>
    </p:spTree>
    <p:extLst>
      <p:ext uri="{BB962C8B-B14F-4D97-AF65-F5344CB8AC3E}">
        <p14:creationId xmlns:p14="http://schemas.microsoft.com/office/powerpoint/2010/main" val="380542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Bear Stearns, the weakest of the investment banks</a:t>
            </a:r>
            <a:r>
              <a:rPr lang="en-US" baseline="0" dirty="0" smtClean="0"/>
              <a:t> and most highly leveraged, was the first to fall. March 2008, government orchestrated the sale of Bear Stearns to JP Morgan Chase.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20</a:t>
            </a:fld>
            <a:endParaRPr lang="en-US"/>
          </a:p>
        </p:txBody>
      </p:sp>
    </p:spTree>
    <p:extLst>
      <p:ext uri="{BB962C8B-B14F-4D97-AF65-F5344CB8AC3E}">
        <p14:creationId xmlns:p14="http://schemas.microsoft.com/office/powerpoint/2010/main" val="1224196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Spring 2008 Fannie Mae needed</a:t>
            </a:r>
            <a:r>
              <a:rPr lang="en-US" baseline="0" dirty="0" smtClean="0"/>
              <a:t> an infusion of cash. They had leveraged themselves at 40 to 1.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21</a:t>
            </a:fld>
            <a:endParaRPr lang="en-US"/>
          </a:p>
        </p:txBody>
      </p:sp>
    </p:spTree>
    <p:extLst>
      <p:ext uri="{BB962C8B-B14F-4D97-AF65-F5344CB8AC3E}">
        <p14:creationId xmlns:p14="http://schemas.microsoft.com/office/powerpoint/2010/main" val="2075402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Franklin Raines earned $90 million in salary and bonuses while he was head of Fannie Mae.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22</a:t>
            </a:fld>
            <a:endParaRPr lang="en-US"/>
          </a:p>
        </p:txBody>
      </p:sp>
    </p:spTree>
    <p:extLst>
      <p:ext uri="{BB962C8B-B14F-4D97-AF65-F5344CB8AC3E}">
        <p14:creationId xmlns:p14="http://schemas.microsoft.com/office/powerpoint/2010/main" val="92269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tulip,</a:t>
            </a:r>
            <a:r>
              <a:rPr lang="en-US" baseline="0" dirty="0" smtClean="0"/>
              <a:t> known as the “Viceroy,” displayed in a 1637 Dutch catalog. Its bulb cost between 3,000and 4,200 builders depending on size. A skilled craftsman at the time earned about 300 guilders a year. Wikipedia</a:t>
            </a:r>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4</a:t>
            </a:fld>
            <a:endParaRPr lang="en-US"/>
          </a:p>
        </p:txBody>
      </p:sp>
    </p:spTree>
    <p:extLst>
      <p:ext uri="{BB962C8B-B14F-4D97-AF65-F5344CB8AC3E}">
        <p14:creationId xmlns:p14="http://schemas.microsoft.com/office/powerpoint/2010/main" val="3549421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Formed July 30, 2008 to oversee the government conservatorship of Fannie Mae and Freddie</a:t>
            </a:r>
            <a:r>
              <a:rPr lang="en-US" baseline="0" dirty="0" smtClean="0"/>
              <a:t> Mac.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23</a:t>
            </a:fld>
            <a:endParaRPr lang="en-US"/>
          </a:p>
        </p:txBody>
      </p:sp>
    </p:spTree>
    <p:extLst>
      <p:ext uri="{BB962C8B-B14F-4D97-AF65-F5344CB8AC3E}">
        <p14:creationId xmlns:p14="http://schemas.microsoft.com/office/powerpoint/2010/main" val="3455895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Lehman Brothers headquarters in New York City on September 15, 2008, the day of the collapse.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24</a:t>
            </a:fld>
            <a:endParaRPr lang="en-US"/>
          </a:p>
        </p:txBody>
      </p:sp>
    </p:spTree>
    <p:extLst>
      <p:ext uri="{BB962C8B-B14F-4D97-AF65-F5344CB8AC3E}">
        <p14:creationId xmlns:p14="http://schemas.microsoft.com/office/powerpoint/2010/main" val="2966316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American International Building on 175 Water Street, New York City. Troubles intensified in late 2008.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25</a:t>
            </a:fld>
            <a:endParaRPr lang="en-US"/>
          </a:p>
        </p:txBody>
      </p:sp>
    </p:spTree>
    <p:extLst>
      <p:ext uri="{BB962C8B-B14F-4D97-AF65-F5344CB8AC3E}">
        <p14:creationId xmlns:p14="http://schemas.microsoft.com/office/powerpoint/2010/main" val="3035755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Reserve Primary Fund,</a:t>
            </a:r>
            <a:r>
              <a:rPr lang="en-US" baseline="0" dirty="0" smtClean="0"/>
              <a:t> a money market fund, </a:t>
            </a:r>
            <a:r>
              <a:rPr lang="en-US" dirty="0" smtClean="0"/>
              <a:t>was the first to “break the buck” in September 2008.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26</a:t>
            </a:fld>
            <a:endParaRPr lang="en-US"/>
          </a:p>
        </p:txBody>
      </p:sp>
    </p:spTree>
    <p:extLst>
      <p:ext uri="{BB962C8B-B14F-4D97-AF65-F5344CB8AC3E}">
        <p14:creationId xmlns:p14="http://schemas.microsoft.com/office/powerpoint/2010/main" val="3013080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U.S. Commercial Paper types outstanding at end of each year 2001 to 2007.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27</a:t>
            </a:fld>
            <a:endParaRPr lang="en-US"/>
          </a:p>
        </p:txBody>
      </p:sp>
    </p:spTree>
    <p:extLst>
      <p:ext uri="{BB962C8B-B14F-4D97-AF65-F5344CB8AC3E}">
        <p14:creationId xmlns:p14="http://schemas.microsoft.com/office/powerpoint/2010/main" val="101555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Total U.S. CP outstanding.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28</a:t>
            </a:fld>
            <a:endParaRPr lang="en-US"/>
          </a:p>
        </p:txBody>
      </p:sp>
    </p:spTree>
    <p:extLst>
      <p:ext uri="{BB962C8B-B14F-4D97-AF65-F5344CB8AC3E}">
        <p14:creationId xmlns:p14="http://schemas.microsoft.com/office/powerpoint/2010/main" val="3043854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Federal Reserve stepped in to be the lender of last resort..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29</a:t>
            </a:fld>
            <a:endParaRPr lang="en-US"/>
          </a:p>
        </p:txBody>
      </p:sp>
    </p:spTree>
    <p:extLst>
      <p:ext uri="{BB962C8B-B14F-4D97-AF65-F5344CB8AC3E}">
        <p14:creationId xmlns:p14="http://schemas.microsoft.com/office/powerpoint/2010/main" val="3040285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Fed added lots of liquidity to the financial system.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30</a:t>
            </a:fld>
            <a:endParaRPr lang="en-US"/>
          </a:p>
        </p:txBody>
      </p:sp>
    </p:spTree>
    <p:extLst>
      <p:ext uri="{BB962C8B-B14F-4D97-AF65-F5344CB8AC3E}">
        <p14:creationId xmlns:p14="http://schemas.microsoft.com/office/powerpoint/2010/main" val="3294232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Secretary Henry (Hank) Paulson was nominated by Present Bush (left)</a:t>
            </a:r>
            <a:r>
              <a:rPr lang="en-US" baseline="0" dirty="0" smtClean="0"/>
              <a:t> to be Secretary of Treasury. Paulson guided the nation through the initial states of the financial crises and was the author of TARP.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31</a:t>
            </a:fld>
            <a:endParaRPr lang="en-US"/>
          </a:p>
        </p:txBody>
      </p:sp>
    </p:spTree>
    <p:extLst>
      <p:ext uri="{BB962C8B-B14F-4D97-AF65-F5344CB8AC3E}">
        <p14:creationId xmlns:p14="http://schemas.microsoft.com/office/powerpoint/2010/main" val="3176636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Foreclosure activity</a:t>
            </a:r>
            <a:r>
              <a:rPr lang="en-US" baseline="0" dirty="0" smtClean="0"/>
              <a:t> increased after the events of the financial crisis.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32</a:t>
            </a:fld>
            <a:endParaRPr lang="en-US"/>
          </a:p>
        </p:txBody>
      </p:sp>
    </p:spTree>
    <p:extLst>
      <p:ext uri="{BB962C8B-B14F-4D97-AF65-F5344CB8AC3E}">
        <p14:creationId xmlns:p14="http://schemas.microsoft.com/office/powerpoint/2010/main" val="364735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Crowd</a:t>
            </a:r>
            <a:r>
              <a:rPr lang="en-US" baseline="0" dirty="0" smtClean="0"/>
              <a:t> at New York’s American Union Bank during a bank run early in the Great Depression.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5</a:t>
            </a:fld>
            <a:endParaRPr lang="en-US"/>
          </a:p>
        </p:txBody>
      </p:sp>
    </p:spTree>
    <p:extLst>
      <p:ext uri="{BB962C8B-B14F-4D97-AF65-F5344CB8AC3E}">
        <p14:creationId xmlns:p14="http://schemas.microsoft.com/office/powerpoint/2010/main" val="2474798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Demonstrators in the plaza in front of the Greek Parliament, May 25, 2011.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34</a:t>
            </a:fld>
            <a:endParaRPr lang="en-US"/>
          </a:p>
        </p:txBody>
      </p:sp>
    </p:spTree>
    <p:extLst>
      <p:ext uri="{BB962C8B-B14F-4D97-AF65-F5344CB8AC3E}">
        <p14:creationId xmlns:p14="http://schemas.microsoft.com/office/powerpoint/2010/main" val="3812290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Mitt Romney with running mate Paul Ryan in Norfolk, Virginia, during the vice presidential selection announcement on August 11, 2012. Romney emphasized restore, while Ryan</a:t>
            </a:r>
            <a:r>
              <a:rPr lang="en-US" baseline="0" dirty="0" smtClean="0">
                <a:effectLst/>
              </a:rPr>
              <a:t> embraced reaction.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35</a:t>
            </a:fld>
            <a:endParaRPr lang="en-US"/>
          </a:p>
        </p:txBody>
      </p:sp>
    </p:spTree>
    <p:extLst>
      <p:ext uri="{BB962C8B-B14F-4D97-AF65-F5344CB8AC3E}">
        <p14:creationId xmlns:p14="http://schemas.microsoft.com/office/powerpoint/2010/main" val="1678326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100,000 peaceful anti-austerity protesters in front of the parliament of Greece on 29 June 2011.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36</a:t>
            </a:fld>
            <a:endParaRPr lang="en-US"/>
          </a:p>
        </p:txBody>
      </p:sp>
    </p:spTree>
    <p:extLst>
      <p:ext uri="{BB962C8B-B14F-4D97-AF65-F5344CB8AC3E}">
        <p14:creationId xmlns:p14="http://schemas.microsoft.com/office/powerpoint/2010/main" val="1712351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 Party</a:t>
            </a:r>
            <a:r>
              <a:rPr lang="en-US" baseline="0" dirty="0" smtClean="0"/>
              <a:t> protestors walk towards the US capitol curing the Taxpayer March on Washington, September 12, 2009. Austerity Rally.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37</a:t>
            </a:fld>
            <a:endParaRPr lang="en-US"/>
          </a:p>
        </p:txBody>
      </p:sp>
    </p:spTree>
    <p:extLst>
      <p:ext uri="{BB962C8B-B14F-4D97-AF65-F5344CB8AC3E}">
        <p14:creationId xmlns:p14="http://schemas.microsoft.com/office/powerpoint/2010/main" val="56216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Income inequality and mortality in 282 metropolitan areas of the United States. Mortality is strongly associated with higher income inequality, but, within levels of income inequality, not with per capita income. Wikipedia</a:t>
            </a:r>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38</a:t>
            </a:fld>
            <a:endParaRPr lang="en-US"/>
          </a:p>
        </p:txBody>
      </p:sp>
    </p:spTree>
    <p:extLst>
      <p:ext uri="{BB962C8B-B14F-4D97-AF65-F5344CB8AC3E}">
        <p14:creationId xmlns:p14="http://schemas.microsoft.com/office/powerpoint/2010/main" val="1093937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gender gap in median earnings of full-time employees according to the OECD 2008.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39</a:t>
            </a:fld>
            <a:endParaRPr lang="en-US"/>
          </a:p>
        </p:txBody>
      </p:sp>
    </p:spTree>
    <p:extLst>
      <p:ext uri="{BB962C8B-B14F-4D97-AF65-F5344CB8AC3E}">
        <p14:creationId xmlns:p14="http://schemas.microsoft.com/office/powerpoint/2010/main" val="42683340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General Motors</a:t>
            </a:r>
            <a:r>
              <a:rPr lang="en-US" baseline="0" dirty="0" smtClean="0"/>
              <a:t> (GM) Automobile manufacturing worker has experienced a decline in wages.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40</a:t>
            </a:fld>
            <a:endParaRPr lang="en-US"/>
          </a:p>
        </p:txBody>
      </p:sp>
    </p:spTree>
    <p:extLst>
      <p:ext uri="{BB962C8B-B14F-4D97-AF65-F5344CB8AC3E}">
        <p14:creationId xmlns:p14="http://schemas.microsoft.com/office/powerpoint/2010/main" val="2518881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President Barack Obama (l.) meeting with Rep. Barney Frank, Sen. Dick Durbin,</a:t>
            </a:r>
            <a:r>
              <a:rPr lang="en-US" baseline="0" dirty="0" smtClean="0"/>
              <a:t> and Sen. Chris Dodd, in the Green Room at the White House prior to a financial regulatory reform announcement on June 17, 2009. Wikipedia</a:t>
            </a:r>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41</a:t>
            </a:fld>
            <a:endParaRPr lang="en-US"/>
          </a:p>
        </p:txBody>
      </p:sp>
    </p:spTree>
    <p:extLst>
      <p:ext uri="{BB962C8B-B14F-4D97-AF65-F5344CB8AC3E}">
        <p14:creationId xmlns:p14="http://schemas.microsoft.com/office/powerpoint/2010/main" val="14689329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dirty="0" smtClean="0"/>
              <a:t>Volcker Rule</a:t>
            </a:r>
            <a:r>
              <a:rPr lang="en-US" dirty="0" smtClean="0"/>
              <a:t> refers to part</a:t>
            </a:r>
            <a:r>
              <a:rPr lang="en-US" baseline="0" dirty="0" smtClean="0"/>
              <a:t> of </a:t>
            </a:r>
            <a:r>
              <a:rPr lang="en-US" dirty="0" smtClean="0"/>
              <a:t>the Dodd–Frank Wall Street Reform and Consumer Protection Act, originally proposed by American economist and former United States Federal Reserve Chairman Paul Volcker to restrict United States banks from making certain kinds of speculative investments that do not benefit their customers.</a:t>
            </a:r>
            <a:r>
              <a:rPr lang="en-US" baseline="30000" dirty="0" smtClean="0"/>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42</a:t>
            </a:fld>
            <a:endParaRPr lang="en-US"/>
          </a:p>
        </p:txBody>
      </p:sp>
    </p:spTree>
    <p:extLst>
      <p:ext uri="{BB962C8B-B14F-4D97-AF65-F5344CB8AC3E}">
        <p14:creationId xmlns:p14="http://schemas.microsoft.com/office/powerpoint/2010/main" val="1365468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President Barack Obama announces the nomination of former Ohio Attorney General Richard </a:t>
            </a:r>
            <a:r>
              <a:rPr lang="en-US" sz="1200" kern="1200" dirty="0" err="1" smtClean="0">
                <a:solidFill>
                  <a:schemeClr val="tx1"/>
                </a:solidFill>
                <a:effectLst/>
                <a:latin typeface="+mn-lt"/>
                <a:ea typeface="+mn-ea"/>
                <a:cs typeface="+mn-cs"/>
              </a:rPr>
              <a:t>Cordray</a:t>
            </a:r>
            <a:r>
              <a:rPr lang="en-US" sz="1200" kern="1200" dirty="0" smtClean="0">
                <a:solidFill>
                  <a:schemeClr val="tx1"/>
                </a:solidFill>
                <a:effectLst/>
                <a:latin typeface="+mn-lt"/>
                <a:ea typeface="+mn-ea"/>
                <a:cs typeface="+mn-cs"/>
              </a:rPr>
              <a:t>, right, as the first director of the Consumer Financial Protection Bureau (CFPB) during a statement in the Rose Garden of the White House, July 18, 2011. At left is Elizabeth Warren, interim director of the CFPB</a:t>
            </a:r>
            <a:r>
              <a:rPr lang="en-US" sz="1200" kern="1200" baseline="0" dirty="0" smtClean="0">
                <a:solidFill>
                  <a:schemeClr val="tx1"/>
                </a:solidFill>
                <a:effectLst/>
                <a:latin typeface="+mn-lt"/>
                <a:ea typeface="+mn-ea"/>
                <a:cs typeface="+mn-cs"/>
              </a:rPr>
              <a:t> and now Senator from Massachusetts.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43</a:t>
            </a:fld>
            <a:endParaRPr lang="en-US"/>
          </a:p>
        </p:txBody>
      </p:sp>
    </p:spTree>
    <p:extLst>
      <p:ext uri="{BB962C8B-B14F-4D97-AF65-F5344CB8AC3E}">
        <p14:creationId xmlns:p14="http://schemas.microsoft.com/office/powerpoint/2010/main" val="3771725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Pets.com</a:t>
            </a:r>
            <a:r>
              <a:rPr lang="en-US" baseline="0" dirty="0" smtClean="0"/>
              <a:t> sock puppet was a causality of the Dot-Com Bubble. The company was founded in August 1998 and defunct in November 2000.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6</a:t>
            </a:fld>
            <a:endParaRPr lang="en-US"/>
          </a:p>
        </p:txBody>
      </p:sp>
    </p:spTree>
    <p:extLst>
      <p:ext uri="{BB962C8B-B14F-4D97-AF65-F5344CB8AC3E}">
        <p14:creationId xmlns:p14="http://schemas.microsoft.com/office/powerpoint/2010/main" val="578990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farmer’s market.</a:t>
            </a:r>
            <a:r>
              <a:rPr lang="en-US" baseline="0" dirty="0" smtClean="0"/>
              <a:t>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45</a:t>
            </a:fld>
            <a:endParaRPr lang="en-US"/>
          </a:p>
        </p:txBody>
      </p:sp>
    </p:spTree>
    <p:extLst>
      <p:ext uri="{BB962C8B-B14F-4D97-AF65-F5344CB8AC3E}">
        <p14:creationId xmlns:p14="http://schemas.microsoft.com/office/powerpoint/2010/main" val="1432765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Green City Growers</a:t>
            </a:r>
            <a:r>
              <a:rPr lang="en-US" baseline="0" dirty="0" smtClean="0"/>
              <a:t> Greenhouse under construction in September 2012. Green City Growers Cooperative was conceived in 2008, an entirely worker-owned, year-round, hydroponic food-production greenhouse that could supply Cleveland-are retailers and wholesales with fresh produce.  Wikipedia.  </a:t>
            </a:r>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46</a:t>
            </a:fld>
            <a:endParaRPr lang="en-US"/>
          </a:p>
        </p:txBody>
      </p:sp>
    </p:spTree>
    <p:extLst>
      <p:ext uri="{BB962C8B-B14F-4D97-AF65-F5344CB8AC3E}">
        <p14:creationId xmlns:p14="http://schemas.microsoft.com/office/powerpoint/2010/main" val="3931217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Fair Trade USA is an independent, nonprofit organization that sets standards, certifies, and labels products that promote sustainable livelihoods for farmers and workers and protect the environment. </a:t>
            </a:r>
            <a:r>
              <a:rPr lang="en-US" baseline="0" dirty="0" smtClean="0"/>
              <a:t>Wikipedia</a:t>
            </a:r>
            <a:endParaRPr lang="en-US" dirty="0" smtClean="0"/>
          </a:p>
          <a:p>
            <a:endParaRPr lang="en-US" dirty="0" smtClean="0"/>
          </a:p>
          <a:p>
            <a:r>
              <a:rPr lang="en-US" dirty="0" smtClean="0"/>
              <a:t>The </a:t>
            </a:r>
            <a:r>
              <a:rPr lang="en-US" b="1" dirty="0" err="1" smtClean="0"/>
              <a:t>Grameen</a:t>
            </a:r>
            <a:r>
              <a:rPr lang="en-US" b="1" dirty="0" smtClean="0"/>
              <a:t> Bank</a:t>
            </a:r>
            <a:r>
              <a:rPr lang="en-US" dirty="0" smtClean="0"/>
              <a:t> (Bengali: </a:t>
            </a:r>
            <a:r>
              <a:rPr lang="bn-IN" dirty="0" smtClean="0"/>
              <a:t>গ্রামীণ বাংক</a:t>
            </a:r>
            <a:r>
              <a:rPr lang="en-US" dirty="0" smtClean="0"/>
              <a:t>) is a Nobel Peace Prize-winning microfinance organization and community development bank founded in Bangladesh.</a:t>
            </a:r>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47</a:t>
            </a:fld>
            <a:endParaRPr lang="en-US"/>
          </a:p>
        </p:txBody>
      </p:sp>
    </p:spTree>
    <p:extLst>
      <p:ext uri="{BB962C8B-B14F-4D97-AF65-F5344CB8AC3E}">
        <p14:creationId xmlns:p14="http://schemas.microsoft.com/office/powerpoint/2010/main" val="21530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Pumping water from a well before the construction of the TVA.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48</a:t>
            </a:fld>
            <a:endParaRPr lang="en-US"/>
          </a:p>
        </p:txBody>
      </p:sp>
    </p:spTree>
    <p:extLst>
      <p:ext uri="{BB962C8B-B14F-4D97-AF65-F5344CB8AC3E}">
        <p14:creationId xmlns:p14="http://schemas.microsoft.com/office/powerpoint/2010/main" val="3791475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China’s largest</a:t>
            </a:r>
            <a:r>
              <a:rPr lang="en-US" baseline="0" dirty="0" smtClean="0"/>
              <a:t> open-pit coal mine is located in </a:t>
            </a:r>
            <a:r>
              <a:rPr lang="en-US" baseline="0" dirty="0" err="1" smtClean="0"/>
              <a:t>Haewusu</a:t>
            </a:r>
            <a:r>
              <a:rPr lang="en-US" baseline="0" dirty="0" smtClean="0"/>
              <a:t> in the Inner Mongolia Autonomous Region.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49</a:t>
            </a:fld>
            <a:endParaRPr lang="en-US"/>
          </a:p>
        </p:txBody>
      </p:sp>
    </p:spTree>
    <p:extLst>
      <p:ext uri="{BB962C8B-B14F-4D97-AF65-F5344CB8AC3E}">
        <p14:creationId xmlns:p14="http://schemas.microsoft.com/office/powerpoint/2010/main" val="4155363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 color image of Earth, North America, as seen by NASA.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50</a:t>
            </a:fld>
            <a:endParaRPr lang="en-US"/>
          </a:p>
        </p:txBody>
      </p:sp>
    </p:spTree>
    <p:extLst>
      <p:ext uri="{BB962C8B-B14F-4D97-AF65-F5344CB8AC3E}">
        <p14:creationId xmlns:p14="http://schemas.microsoft.com/office/powerpoint/2010/main" val="2813502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NASDAQ Composite index spiked in the late 90s and then fell sharply as a result of the dot-com bubble.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7</a:t>
            </a:fld>
            <a:endParaRPr lang="en-US"/>
          </a:p>
        </p:txBody>
      </p:sp>
    </p:spTree>
    <p:extLst>
      <p:ext uri="{BB962C8B-B14F-4D97-AF65-F5344CB8AC3E}">
        <p14:creationId xmlns:p14="http://schemas.microsoft.com/office/powerpoint/2010/main" val="340422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effectLst/>
              </a:rPr>
              <a:t>Hayato</a:t>
            </a:r>
            <a:r>
              <a:rPr lang="en-US" dirty="0" smtClean="0">
                <a:effectLst/>
              </a:rPr>
              <a:t> Ikeda (seated on white sofa) meeting U.S. President John F. Kennedy (seated green chair) at the White House in June 1961. Ikeda</a:t>
            </a:r>
            <a:r>
              <a:rPr lang="en-US" baseline="0" dirty="0" smtClean="0">
                <a:effectLst/>
              </a:rPr>
              <a:t> promoted the Japanese model of bank lending to corporations.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8</a:t>
            </a:fld>
            <a:endParaRPr lang="en-US"/>
          </a:p>
        </p:txBody>
      </p:sp>
    </p:spTree>
    <p:extLst>
      <p:ext uri="{BB962C8B-B14F-4D97-AF65-F5344CB8AC3E}">
        <p14:creationId xmlns:p14="http://schemas.microsoft.com/office/powerpoint/2010/main" val="424397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1985 "Plaza Accord" is named after New York City's Plaza Hotel, which was the location of a meeting of finance ministers who reached an agreement about managing the fluctuating value of the US dollar. From left are Gerhard Stoltenberg of West Germany, Pierre </a:t>
            </a:r>
            <a:r>
              <a:rPr lang="en-US" dirty="0" err="1" smtClean="0">
                <a:effectLst/>
              </a:rPr>
              <a:t>Bérégovoy</a:t>
            </a:r>
            <a:r>
              <a:rPr lang="en-US" dirty="0" smtClean="0">
                <a:effectLst/>
              </a:rPr>
              <a:t> of France, James A. Baker III of the United States, Nigel Lawson of Britain, and Noboru Takeshita of Japan.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9</a:t>
            </a:fld>
            <a:endParaRPr lang="en-US"/>
          </a:p>
        </p:txBody>
      </p:sp>
    </p:spTree>
    <p:extLst>
      <p:ext uri="{BB962C8B-B14F-4D97-AF65-F5344CB8AC3E}">
        <p14:creationId xmlns:p14="http://schemas.microsoft.com/office/powerpoint/2010/main" val="1213280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land surrounding Tokyo’s Imperial Palace – several hundred acres in total – had by some estimates market value equivalent</a:t>
            </a:r>
            <a:r>
              <a:rPr lang="en-US" baseline="0" dirty="0" smtClean="0"/>
              <a:t> to al the real estate in California!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10</a:t>
            </a:fld>
            <a:endParaRPr lang="en-US"/>
          </a:p>
        </p:txBody>
      </p:sp>
    </p:spTree>
    <p:extLst>
      <p:ext uri="{BB962C8B-B14F-4D97-AF65-F5344CB8AC3E}">
        <p14:creationId xmlns:p14="http://schemas.microsoft.com/office/powerpoint/2010/main" val="2924958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Nikkei, Japan’s Stock Market</a:t>
            </a:r>
            <a:r>
              <a:rPr lang="en-US" baseline="0" dirty="0" smtClean="0"/>
              <a:t> Index, peaked on December 29, 1989 at 39,957. It closed on March 10, 2009 at 7,054.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5B50812-ED2D-4CFF-985E-B2B30C06AD4A}" type="slidenum">
              <a:rPr lang="en-US" smtClean="0"/>
              <a:t>11</a:t>
            </a:fld>
            <a:endParaRPr lang="en-US"/>
          </a:p>
        </p:txBody>
      </p:sp>
    </p:spTree>
    <p:extLst>
      <p:ext uri="{BB962C8B-B14F-4D97-AF65-F5344CB8AC3E}">
        <p14:creationId xmlns:p14="http://schemas.microsoft.com/office/powerpoint/2010/main" val="413198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981199"/>
          </a:xfrm>
        </p:spPr>
        <p:txBody>
          <a:bodyPr/>
          <a:lstStyle/>
          <a:p>
            <a:r>
              <a:rPr lang="en-US" dirty="0" smtClean="0"/>
              <a:t>Chapter 8: The Financial Sector Crisis and Its Aftermath</a:t>
            </a:r>
            <a:endParaRPr lang="en-US" dirty="0"/>
          </a:p>
        </p:txBody>
      </p:sp>
      <p:sp>
        <p:nvSpPr>
          <p:cNvPr id="3" name="Subtitle 2"/>
          <p:cNvSpPr>
            <a:spLocks noGrp="1"/>
          </p:cNvSpPr>
          <p:nvPr>
            <p:ph type="subTitle" idx="1"/>
          </p:nvPr>
        </p:nvSpPr>
        <p:spPr>
          <a:xfrm>
            <a:off x="1371600" y="2438400"/>
            <a:ext cx="6400800" cy="3886200"/>
          </a:xfrm>
        </p:spPr>
        <p:txBody>
          <a:bodyPr>
            <a:normAutofit lnSpcReduction="10000"/>
          </a:bodyPr>
          <a:lstStyle/>
          <a:p>
            <a:r>
              <a:rPr lang="en-US" dirty="0" smtClean="0"/>
              <a:t>“Ideas, knowledge, art, hospitality, travel – these are the things which should of their nature be international. But let goods be homespun whenever it is reasonably and conveniently possible; and above all, let finance be primarily national.”</a:t>
            </a:r>
          </a:p>
          <a:p>
            <a:r>
              <a:rPr lang="en-US" dirty="0" smtClean="0"/>
              <a:t>…</a:t>
            </a:r>
            <a:r>
              <a:rPr lang="en-US" sz="2400" dirty="0" smtClean="0"/>
              <a:t>John Maynard Keynes</a:t>
            </a:r>
            <a:endParaRPr lang="en-US" sz="2400" dirty="0"/>
          </a:p>
        </p:txBody>
      </p:sp>
    </p:spTree>
    <p:extLst>
      <p:ext uri="{BB962C8B-B14F-4D97-AF65-F5344CB8AC3E}">
        <p14:creationId xmlns:p14="http://schemas.microsoft.com/office/powerpoint/2010/main" val="603602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74638"/>
            <a:ext cx="2514600" cy="3382962"/>
          </a:xfrm>
        </p:spPr>
        <p:txBody>
          <a:bodyPr>
            <a:normAutofit/>
          </a:bodyPr>
          <a:lstStyle/>
          <a:p>
            <a:r>
              <a:rPr lang="en-US" dirty="0" smtClean="0"/>
              <a:t>Tokyo’s Imperial Palace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228600"/>
            <a:ext cx="5486400" cy="6172200"/>
          </a:xfrm>
          <a:ln>
            <a:solidFill>
              <a:schemeClr val="accent3">
                <a:lumMod val="50000"/>
              </a:schemeClr>
            </a:solidFill>
          </a:ln>
        </p:spPr>
      </p:pic>
    </p:spTree>
    <p:extLst>
      <p:ext uri="{BB962C8B-B14F-4D97-AF65-F5344CB8AC3E}">
        <p14:creationId xmlns:p14="http://schemas.microsoft.com/office/powerpoint/2010/main" val="4091917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Nikkei 222, Japan’s Stock Market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447800"/>
            <a:ext cx="7848600" cy="5029199"/>
          </a:xfrm>
          <a:ln>
            <a:solidFill>
              <a:srgbClr val="FF0000"/>
            </a:solidFill>
          </a:ln>
        </p:spPr>
      </p:pic>
    </p:spTree>
    <p:extLst>
      <p:ext uri="{BB962C8B-B14F-4D97-AF65-F5344CB8AC3E}">
        <p14:creationId xmlns:p14="http://schemas.microsoft.com/office/powerpoint/2010/main" val="2618271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2209800" cy="3306762"/>
          </a:xfrm>
        </p:spPr>
        <p:txBody>
          <a:bodyPr>
            <a:normAutofit fontScale="90000"/>
          </a:bodyPr>
          <a:lstStyle/>
          <a:p>
            <a:r>
              <a:rPr lang="en-US" dirty="0" smtClean="0"/>
              <a:t>East Asian Financial Crisis, 1997-98</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0" y="228600"/>
            <a:ext cx="5638800" cy="6400800"/>
          </a:xfrm>
          <a:ln>
            <a:solidFill>
              <a:srgbClr val="FF9900"/>
            </a:solidFill>
          </a:ln>
        </p:spPr>
      </p:pic>
    </p:spTree>
    <p:extLst>
      <p:ext uri="{BB962C8B-B14F-4D97-AF65-F5344CB8AC3E}">
        <p14:creationId xmlns:p14="http://schemas.microsoft.com/office/powerpoint/2010/main" val="863608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Events of the Asian Financial Crisis 1997-1998</a:t>
            </a:r>
            <a:endParaRPr lang="en-US" dirty="0"/>
          </a:p>
        </p:txBody>
      </p:sp>
      <p:sp>
        <p:nvSpPr>
          <p:cNvPr id="3" name="Content Placeholder 2"/>
          <p:cNvSpPr>
            <a:spLocks noGrp="1"/>
          </p:cNvSpPr>
          <p:nvPr>
            <p:ph idx="1"/>
          </p:nvPr>
        </p:nvSpPr>
        <p:spPr>
          <a:xfrm>
            <a:off x="457200" y="1600200"/>
            <a:ext cx="8229600" cy="4876800"/>
          </a:xfrm>
        </p:spPr>
        <p:txBody>
          <a:bodyPr>
            <a:noAutofit/>
          </a:bodyPr>
          <a:lstStyle/>
          <a:p>
            <a:pPr marL="514350" indent="-514350">
              <a:buAutoNum type="arabicPeriod"/>
            </a:pPr>
            <a:r>
              <a:rPr lang="en-US" sz="3600" dirty="0" smtClean="0"/>
              <a:t>Financial liberalization – pushed by IMF &amp; U.S. Treasury.</a:t>
            </a:r>
          </a:p>
          <a:p>
            <a:pPr marL="514350" indent="-514350">
              <a:buAutoNum type="arabicPeriod"/>
            </a:pPr>
            <a:r>
              <a:rPr lang="en-US" sz="3600" dirty="0" smtClean="0"/>
              <a:t>Foreign funds seek quick &amp; high returns.</a:t>
            </a:r>
          </a:p>
          <a:p>
            <a:pPr marL="514350" indent="-514350">
              <a:buAutoNum type="arabicPeriod"/>
            </a:pPr>
            <a:r>
              <a:rPr lang="en-US" sz="3600" dirty="0" smtClean="0"/>
              <a:t>Over-investment, leading to a bubble.</a:t>
            </a:r>
          </a:p>
          <a:p>
            <a:pPr marL="514350" indent="-514350">
              <a:buAutoNum type="arabicPeriod"/>
            </a:pPr>
            <a:r>
              <a:rPr lang="en-US" sz="3600" dirty="0" smtClean="0"/>
              <a:t>Panicky withdrawal of funds, fall in prices.</a:t>
            </a:r>
          </a:p>
          <a:p>
            <a:pPr marL="514350" indent="-514350">
              <a:buAutoNum type="arabicPeriod"/>
            </a:pPr>
            <a:r>
              <a:rPr lang="en-US" sz="3600" dirty="0" smtClean="0"/>
              <a:t>Bailout of foreign speculators by IMF.</a:t>
            </a:r>
          </a:p>
          <a:p>
            <a:pPr marL="514350" indent="-514350">
              <a:buAutoNum type="arabicPeriod"/>
            </a:pPr>
            <a:r>
              <a:rPr lang="en-US" sz="3600" dirty="0" smtClean="0"/>
              <a:t>Collapse of real economy – recession. </a:t>
            </a:r>
            <a:endParaRPr lang="en-US" sz="3600" dirty="0"/>
          </a:p>
        </p:txBody>
      </p:sp>
    </p:spTree>
    <p:extLst>
      <p:ext uri="{BB962C8B-B14F-4D97-AF65-F5344CB8AC3E}">
        <p14:creationId xmlns:p14="http://schemas.microsoft.com/office/powerpoint/2010/main" val="3337527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Bangkok, Thailand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295400"/>
            <a:ext cx="8077200" cy="5181600"/>
          </a:xfrm>
        </p:spPr>
      </p:pic>
    </p:spTree>
    <p:extLst>
      <p:ext uri="{BB962C8B-B14F-4D97-AF65-F5344CB8AC3E}">
        <p14:creationId xmlns:p14="http://schemas.microsoft.com/office/powerpoint/2010/main" val="2638696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274638"/>
            <a:ext cx="2971800" cy="3230562"/>
          </a:xfrm>
        </p:spPr>
        <p:txBody>
          <a:bodyPr>
            <a:normAutofit/>
          </a:bodyPr>
          <a:lstStyle/>
          <a:p>
            <a:r>
              <a:rPr lang="en-US" dirty="0" smtClean="0"/>
              <a:t>The Fall of Lehman Brothers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457200"/>
            <a:ext cx="4953000" cy="6019800"/>
          </a:xfrm>
        </p:spPr>
      </p:pic>
    </p:spTree>
    <p:extLst>
      <p:ext uri="{BB962C8B-B14F-4D97-AF65-F5344CB8AC3E}">
        <p14:creationId xmlns:p14="http://schemas.microsoft.com/office/powerpoint/2010/main" val="2360912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19400" cy="2773362"/>
          </a:xfrm>
        </p:spPr>
        <p:txBody>
          <a:bodyPr>
            <a:normAutofit/>
          </a:bodyPr>
          <a:lstStyle/>
          <a:p>
            <a:r>
              <a:rPr lang="en-US" dirty="0" smtClean="0"/>
              <a:t>Emanuel and Mayer Lehman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5200" y="609600"/>
            <a:ext cx="5410200" cy="5791200"/>
          </a:xfrm>
          <a:ln>
            <a:solidFill>
              <a:srgbClr val="663300"/>
            </a:solidFill>
          </a:ln>
        </p:spPr>
      </p:pic>
    </p:spTree>
    <p:extLst>
      <p:ext uri="{BB962C8B-B14F-4D97-AF65-F5344CB8AC3E}">
        <p14:creationId xmlns:p14="http://schemas.microsoft.com/office/powerpoint/2010/main" val="1179602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0" y="274638"/>
            <a:ext cx="1524000" cy="1143000"/>
          </a:xfrm>
        </p:spPr>
        <p:txBody>
          <a:bodyPr>
            <a:normAutofit fontScale="90000"/>
          </a:bodyPr>
          <a:lstStyle/>
          <a:p>
            <a:r>
              <a:rPr lang="en-US" dirty="0" smtClean="0"/>
              <a:t>Dick </a:t>
            </a:r>
            <a:r>
              <a:rPr lang="en-US" dirty="0" err="1" smtClean="0"/>
              <a:t>Fuld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381000"/>
            <a:ext cx="7162800" cy="6248400"/>
          </a:xfrm>
        </p:spPr>
      </p:pic>
    </p:spTree>
    <p:extLst>
      <p:ext uri="{BB962C8B-B14F-4D97-AF65-F5344CB8AC3E}">
        <p14:creationId xmlns:p14="http://schemas.microsoft.com/office/powerpoint/2010/main" val="1236642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Ameriquest</a:t>
            </a:r>
            <a:r>
              <a:rPr lang="en-US" dirty="0" smtClean="0"/>
              <a:t> Blimp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371600"/>
            <a:ext cx="7010400" cy="4953000"/>
          </a:xfrm>
          <a:ln>
            <a:solidFill>
              <a:schemeClr val="accent1">
                <a:lumMod val="60000"/>
                <a:lumOff val="40000"/>
              </a:schemeClr>
            </a:solidFill>
          </a:ln>
        </p:spPr>
      </p:pic>
    </p:spTree>
    <p:extLst>
      <p:ext uri="{BB962C8B-B14F-4D97-AF65-F5344CB8AC3E}">
        <p14:creationId xmlns:p14="http://schemas.microsoft.com/office/powerpoint/2010/main" val="2134032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Subprime Mortgages Falling 2007</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295400"/>
            <a:ext cx="8458200" cy="5257800"/>
          </a:xfrm>
          <a:ln>
            <a:solidFill>
              <a:schemeClr val="tx1"/>
            </a:solidFill>
          </a:ln>
        </p:spPr>
      </p:pic>
    </p:spTree>
    <p:extLst>
      <p:ext uri="{BB962C8B-B14F-4D97-AF65-F5344CB8AC3E}">
        <p14:creationId xmlns:p14="http://schemas.microsoft.com/office/powerpoint/2010/main" val="262118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858962"/>
          </a:xfrm>
        </p:spPr>
        <p:txBody>
          <a:bodyPr>
            <a:normAutofit fontScale="90000"/>
          </a:bodyPr>
          <a:lstStyle/>
          <a:p>
            <a:r>
              <a:rPr lang="en-US" sz="5300" dirty="0" smtClean="0"/>
              <a:t>Patterns of Financial Crises</a:t>
            </a:r>
            <a:r>
              <a:rPr lang="en-US" dirty="0" smtClean="0"/>
              <a:t/>
            </a:r>
            <a:br>
              <a:rPr lang="en-US" dirty="0" smtClean="0"/>
            </a:br>
            <a:r>
              <a:rPr lang="en-US" sz="3100" dirty="0" smtClean="0"/>
              <a:t>“Contrary to conventional wisdom, crises are not black swans but white swans: the elements of boom and bus are remarkably predictable.”</a:t>
            </a:r>
            <a:endParaRPr lang="en-US" sz="31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2286000"/>
            <a:ext cx="7010400" cy="4343400"/>
          </a:xfrm>
        </p:spPr>
      </p:pic>
    </p:spTree>
    <p:extLst>
      <p:ext uri="{BB962C8B-B14F-4D97-AF65-F5344CB8AC3E}">
        <p14:creationId xmlns:p14="http://schemas.microsoft.com/office/powerpoint/2010/main" val="2440777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304800"/>
            <a:ext cx="2819400" cy="3459162"/>
          </a:xfrm>
        </p:spPr>
        <p:txBody>
          <a:bodyPr>
            <a:normAutofit/>
          </a:bodyPr>
          <a:lstStyle/>
          <a:p>
            <a:r>
              <a:rPr lang="en-US" dirty="0" smtClean="0"/>
              <a:t>Investment Bank Bear Stearns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8600"/>
            <a:ext cx="5105400" cy="6400800"/>
          </a:xfrm>
          <a:ln>
            <a:solidFill>
              <a:schemeClr val="tx2">
                <a:lumMod val="75000"/>
              </a:schemeClr>
            </a:solidFill>
          </a:ln>
        </p:spPr>
      </p:pic>
    </p:spTree>
    <p:extLst>
      <p:ext uri="{BB962C8B-B14F-4D97-AF65-F5344CB8AC3E}">
        <p14:creationId xmlns:p14="http://schemas.microsoft.com/office/powerpoint/2010/main" val="76820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Fannie Mae, Waivered 2008</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1447800"/>
            <a:ext cx="7543800" cy="5105400"/>
          </a:xfrm>
        </p:spPr>
      </p:pic>
    </p:spTree>
    <p:extLst>
      <p:ext uri="{BB962C8B-B14F-4D97-AF65-F5344CB8AC3E}">
        <p14:creationId xmlns:p14="http://schemas.microsoft.com/office/powerpoint/2010/main" val="1912437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274638"/>
            <a:ext cx="2895600" cy="2849562"/>
          </a:xfrm>
        </p:spPr>
        <p:txBody>
          <a:bodyPr>
            <a:normAutofit fontScale="90000"/>
          </a:bodyPr>
          <a:lstStyle/>
          <a:p>
            <a:r>
              <a:rPr lang="en-US" dirty="0" smtClean="0"/>
              <a:t/>
            </a:r>
            <a:br>
              <a:rPr lang="en-US" dirty="0" smtClean="0"/>
            </a:br>
            <a:r>
              <a:rPr lang="en-US" dirty="0" smtClean="0"/>
              <a:t>Franklin Raines, </a:t>
            </a:r>
            <a:br>
              <a:rPr lang="en-US" dirty="0" smtClean="0"/>
            </a:br>
            <a:r>
              <a:rPr lang="en-US" dirty="0" smtClean="0"/>
              <a:t>CEO of </a:t>
            </a:r>
            <a:br>
              <a:rPr lang="en-US" dirty="0" smtClean="0"/>
            </a:br>
            <a:r>
              <a:rPr lang="en-US" dirty="0" smtClean="0"/>
              <a:t>Fannie Mae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457200"/>
            <a:ext cx="4419600" cy="6019800"/>
          </a:xfrm>
          <a:ln>
            <a:solidFill>
              <a:schemeClr val="accent2">
                <a:lumMod val="60000"/>
                <a:lumOff val="40000"/>
              </a:schemeClr>
            </a:solidFill>
          </a:ln>
        </p:spPr>
      </p:pic>
    </p:spTree>
    <p:extLst>
      <p:ext uri="{BB962C8B-B14F-4D97-AF65-F5344CB8AC3E}">
        <p14:creationId xmlns:p14="http://schemas.microsoft.com/office/powerpoint/2010/main" val="4122486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rmAutofit fontScale="90000"/>
          </a:bodyPr>
          <a:lstStyle/>
          <a:p>
            <a:r>
              <a:rPr lang="en-US" dirty="0" smtClean="0"/>
              <a:t>Conservatorship of Fannie Mae and Freddie Mac</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600200"/>
            <a:ext cx="5181600" cy="4953000"/>
          </a:xfrm>
        </p:spPr>
      </p:pic>
    </p:spTree>
    <p:extLst>
      <p:ext uri="{BB962C8B-B14F-4D97-AF65-F5344CB8AC3E}">
        <p14:creationId xmlns:p14="http://schemas.microsoft.com/office/powerpoint/2010/main" val="2172929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t>Lehman Brothers, September 15, 2008</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47800"/>
            <a:ext cx="8153400" cy="5105400"/>
          </a:xfrm>
        </p:spPr>
      </p:pic>
    </p:spTree>
    <p:extLst>
      <p:ext uri="{BB962C8B-B14F-4D97-AF65-F5344CB8AC3E}">
        <p14:creationId xmlns:p14="http://schemas.microsoft.com/office/powerpoint/2010/main" val="2038399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274638"/>
            <a:ext cx="2895600" cy="3611562"/>
          </a:xfrm>
        </p:spPr>
        <p:txBody>
          <a:bodyPr>
            <a:normAutofit/>
          </a:bodyPr>
          <a:lstStyle/>
          <a:p>
            <a:r>
              <a:rPr lang="en-US" dirty="0" smtClean="0"/>
              <a:t>AIG Head-quarters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52400"/>
            <a:ext cx="5029200" cy="6553200"/>
          </a:xfrm>
          <a:ln>
            <a:solidFill>
              <a:srgbClr val="00B0F0"/>
            </a:solidFill>
          </a:ln>
        </p:spPr>
      </p:pic>
    </p:spTree>
    <p:extLst>
      <p:ext uri="{BB962C8B-B14F-4D97-AF65-F5344CB8AC3E}">
        <p14:creationId xmlns:p14="http://schemas.microsoft.com/office/powerpoint/2010/main" val="1055823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Money Market Funds:</a:t>
            </a:r>
            <a:br>
              <a:rPr lang="en-US" dirty="0" smtClean="0"/>
            </a:br>
            <a:r>
              <a:rPr lang="en-US" dirty="0" smtClean="0"/>
              <a:t>Broke the Buck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905000"/>
            <a:ext cx="5425987" cy="4525963"/>
          </a:xfrm>
        </p:spPr>
      </p:pic>
    </p:spTree>
    <p:extLst>
      <p:ext uri="{BB962C8B-B14F-4D97-AF65-F5344CB8AC3E}">
        <p14:creationId xmlns:p14="http://schemas.microsoft.com/office/powerpoint/2010/main" val="2315526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8600" y="228600"/>
            <a:ext cx="8610600" cy="6400800"/>
          </a:xfrm>
        </p:spPr>
      </p:pic>
    </p:spTree>
    <p:extLst>
      <p:ext uri="{BB962C8B-B14F-4D97-AF65-F5344CB8AC3E}">
        <p14:creationId xmlns:p14="http://schemas.microsoft.com/office/powerpoint/2010/main" val="1280611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57200" y="304800"/>
            <a:ext cx="8229600" cy="6248400"/>
          </a:xfrm>
          <a:ln>
            <a:solidFill>
              <a:schemeClr val="tx2">
                <a:lumMod val="60000"/>
                <a:lumOff val="40000"/>
              </a:schemeClr>
            </a:solidFill>
          </a:ln>
        </p:spPr>
      </p:pic>
    </p:spTree>
    <p:extLst>
      <p:ext uri="{BB962C8B-B14F-4D97-AF65-F5344CB8AC3E}">
        <p14:creationId xmlns:p14="http://schemas.microsoft.com/office/powerpoint/2010/main" val="4177661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Federal Reserve Flag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371600"/>
            <a:ext cx="8077200" cy="5029200"/>
          </a:xfrm>
        </p:spPr>
      </p:pic>
    </p:spTree>
    <p:extLst>
      <p:ext uri="{BB962C8B-B14F-4D97-AF65-F5344CB8AC3E}">
        <p14:creationId xmlns:p14="http://schemas.microsoft.com/office/powerpoint/2010/main" val="70383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sz="4000" dirty="0" err="1" smtClean="0"/>
              <a:t>Nassim</a:t>
            </a:r>
            <a:r>
              <a:rPr lang="en-US" sz="4000" dirty="0" smtClean="0"/>
              <a:t> </a:t>
            </a:r>
            <a:r>
              <a:rPr lang="en-US" sz="4000" dirty="0" err="1" smtClean="0"/>
              <a:t>Taleb’s</a:t>
            </a:r>
            <a:r>
              <a:rPr lang="en-US" sz="4000" dirty="0" smtClean="0"/>
              <a:t> Criterion for Identifying a Black Swan Event</a:t>
            </a:r>
            <a:endParaRPr lang="en-US" sz="4000" dirty="0"/>
          </a:p>
        </p:txBody>
      </p:sp>
      <p:sp>
        <p:nvSpPr>
          <p:cNvPr id="3" name="Content Placeholder 2"/>
          <p:cNvSpPr>
            <a:spLocks noGrp="1"/>
          </p:cNvSpPr>
          <p:nvPr>
            <p:ph idx="1"/>
          </p:nvPr>
        </p:nvSpPr>
        <p:spPr>
          <a:xfrm>
            <a:off x="990600" y="1981200"/>
            <a:ext cx="7162800" cy="4648200"/>
          </a:xfrm>
        </p:spPr>
        <p:txBody>
          <a:bodyPr>
            <a:noAutofit/>
          </a:bodyPr>
          <a:lstStyle/>
          <a:p>
            <a:pPr marL="514350" indent="-514350">
              <a:buAutoNum type="arabicPeriod"/>
            </a:pPr>
            <a:r>
              <a:rPr lang="en-US" sz="4000" dirty="0" smtClean="0"/>
              <a:t>The event is a surprise (to the observer).</a:t>
            </a:r>
          </a:p>
          <a:p>
            <a:pPr marL="514350" indent="-514350">
              <a:buAutoNum type="arabicPeriod"/>
            </a:pPr>
            <a:r>
              <a:rPr lang="en-US" sz="4000" dirty="0" smtClean="0"/>
              <a:t>The event has a major impact.</a:t>
            </a:r>
          </a:p>
          <a:p>
            <a:pPr marL="514350" indent="-514350">
              <a:buAutoNum type="arabicPeriod"/>
            </a:pPr>
            <a:r>
              <a:rPr lang="en-US" sz="4000" dirty="0" smtClean="0"/>
              <a:t>After its first recording, the event is rationalized by hindsight, as if it could have been expected. </a:t>
            </a:r>
          </a:p>
        </p:txBody>
      </p:sp>
    </p:spTree>
    <p:extLst>
      <p:ext uri="{BB962C8B-B14F-4D97-AF65-F5344CB8AC3E}">
        <p14:creationId xmlns:p14="http://schemas.microsoft.com/office/powerpoint/2010/main" val="2684615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Easing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6400" y="1447800"/>
            <a:ext cx="5791200" cy="5105400"/>
          </a:xfrm>
          <a:ln>
            <a:solidFill>
              <a:schemeClr val="tx2">
                <a:lumMod val="60000"/>
                <a:lumOff val="40000"/>
              </a:schemeClr>
            </a:solidFill>
          </a:ln>
        </p:spPr>
      </p:pic>
    </p:spTree>
    <p:extLst>
      <p:ext uri="{BB962C8B-B14F-4D97-AF65-F5344CB8AC3E}">
        <p14:creationId xmlns:p14="http://schemas.microsoft.com/office/powerpoint/2010/main" val="2811894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800" y="685800"/>
            <a:ext cx="1905000" cy="1828800"/>
          </a:xfrm>
        </p:spPr>
        <p:txBody>
          <a:bodyPr/>
          <a:lstStyle/>
          <a:p>
            <a:r>
              <a:rPr lang="en-US" dirty="0" smtClean="0"/>
              <a:t>TARP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838200"/>
            <a:ext cx="6248400" cy="5334000"/>
          </a:xfrm>
        </p:spPr>
      </p:pic>
    </p:spTree>
    <p:extLst>
      <p:ext uri="{BB962C8B-B14F-4D97-AF65-F5344CB8AC3E}">
        <p14:creationId xmlns:p14="http://schemas.microsoft.com/office/powerpoint/2010/main" val="4032283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04800" y="304800"/>
            <a:ext cx="8534400" cy="6248400"/>
          </a:xfrm>
          <a:ln>
            <a:solidFill>
              <a:srgbClr val="9999FF"/>
            </a:solidFill>
          </a:ln>
        </p:spPr>
      </p:pic>
    </p:spTree>
    <p:extLst>
      <p:ext uri="{BB962C8B-B14F-4D97-AF65-F5344CB8AC3E}">
        <p14:creationId xmlns:p14="http://schemas.microsoft.com/office/powerpoint/2010/main" val="3941423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The New Normal: The 5 </a:t>
            </a:r>
            <a:r>
              <a:rPr lang="en-US" sz="5400" dirty="0" err="1" smtClean="0"/>
              <a:t>Rs</a:t>
            </a:r>
            <a:endParaRPr lang="en-US" sz="5400" dirty="0"/>
          </a:p>
        </p:txBody>
      </p:sp>
      <p:sp>
        <p:nvSpPr>
          <p:cNvPr id="3" name="Content Placeholder 2"/>
          <p:cNvSpPr>
            <a:spLocks noGrp="1"/>
          </p:cNvSpPr>
          <p:nvPr>
            <p:ph idx="1"/>
          </p:nvPr>
        </p:nvSpPr>
        <p:spPr/>
        <p:txBody>
          <a:bodyPr>
            <a:normAutofit/>
          </a:bodyPr>
          <a:lstStyle/>
          <a:p>
            <a:pPr marL="514350" indent="-514350" algn="ctr">
              <a:buAutoNum type="arabicPeriod"/>
            </a:pPr>
            <a:r>
              <a:rPr lang="en-US" sz="4800" dirty="0" smtClean="0"/>
              <a:t>Revolution</a:t>
            </a:r>
          </a:p>
          <a:p>
            <a:pPr marL="514350" indent="-514350" algn="ctr">
              <a:buAutoNum type="arabicPeriod"/>
            </a:pPr>
            <a:r>
              <a:rPr lang="en-US" sz="4800" dirty="0" smtClean="0"/>
              <a:t>Restore</a:t>
            </a:r>
          </a:p>
          <a:p>
            <a:pPr marL="514350" indent="-514350" algn="ctr">
              <a:buAutoNum type="arabicPeriod"/>
            </a:pPr>
            <a:r>
              <a:rPr lang="en-US" sz="4800" dirty="0" smtClean="0"/>
              <a:t>Reaction</a:t>
            </a:r>
          </a:p>
          <a:p>
            <a:pPr marL="514350" indent="-514350" algn="ctr">
              <a:buAutoNum type="arabicPeriod"/>
            </a:pPr>
            <a:r>
              <a:rPr lang="en-US" sz="4800" dirty="0" smtClean="0"/>
              <a:t>Reform</a:t>
            </a:r>
          </a:p>
          <a:p>
            <a:pPr marL="514350" indent="-514350" algn="ctr">
              <a:buAutoNum type="arabicPeriod"/>
            </a:pPr>
            <a:r>
              <a:rPr lang="en-US" sz="4800" dirty="0" smtClean="0"/>
              <a:t>Rebuild</a:t>
            </a:r>
            <a:endParaRPr lang="en-US" sz="4800" dirty="0"/>
          </a:p>
        </p:txBody>
      </p:sp>
    </p:spTree>
    <p:extLst>
      <p:ext uri="{BB962C8B-B14F-4D97-AF65-F5344CB8AC3E}">
        <p14:creationId xmlns:p14="http://schemas.microsoft.com/office/powerpoint/2010/main" val="3024766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8744" y="1600200"/>
            <a:ext cx="6066512" cy="4525963"/>
          </a:xfrm>
          <a:ln>
            <a:solidFill>
              <a:schemeClr val="tx2">
                <a:lumMod val="60000"/>
                <a:lumOff val="40000"/>
              </a:schemeClr>
            </a:solidFill>
          </a:ln>
        </p:spPr>
      </p:pic>
    </p:spTree>
    <p:extLst>
      <p:ext uri="{BB962C8B-B14F-4D97-AF65-F5344CB8AC3E}">
        <p14:creationId xmlns:p14="http://schemas.microsoft.com/office/powerpoint/2010/main" val="713571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Restore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219200"/>
            <a:ext cx="8077200" cy="5257800"/>
          </a:xfrm>
          <a:ln>
            <a:solidFill>
              <a:srgbClr val="FF0000"/>
            </a:solidFill>
          </a:ln>
        </p:spPr>
      </p:pic>
    </p:spTree>
    <p:extLst>
      <p:ext uri="{BB962C8B-B14F-4D97-AF65-F5344CB8AC3E}">
        <p14:creationId xmlns:p14="http://schemas.microsoft.com/office/powerpoint/2010/main" val="3188115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Anti-Austerity Rally, Greece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371600"/>
            <a:ext cx="8305800" cy="5181601"/>
          </a:xfrm>
        </p:spPr>
      </p:pic>
    </p:spTree>
    <p:extLst>
      <p:ext uri="{BB962C8B-B14F-4D97-AF65-F5344CB8AC3E}">
        <p14:creationId xmlns:p14="http://schemas.microsoft.com/office/powerpoint/2010/main" val="3533162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Tea Party, Austerity Rally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219200"/>
            <a:ext cx="8229599" cy="5334000"/>
          </a:xfrm>
          <a:ln>
            <a:solidFill>
              <a:srgbClr val="FF0000"/>
            </a:solidFill>
          </a:ln>
        </p:spPr>
      </p:pic>
    </p:spTree>
    <p:extLst>
      <p:ext uri="{BB962C8B-B14F-4D97-AF65-F5344CB8AC3E}">
        <p14:creationId xmlns:p14="http://schemas.microsoft.com/office/powerpoint/2010/main" val="1824929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Inequality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990600"/>
            <a:ext cx="8534400" cy="5638800"/>
          </a:xfrm>
          <a:ln>
            <a:solidFill>
              <a:srgbClr val="9999FF"/>
            </a:solidFill>
          </a:ln>
        </p:spPr>
      </p:pic>
    </p:spTree>
    <p:extLst>
      <p:ext uri="{BB962C8B-B14F-4D97-AF65-F5344CB8AC3E}">
        <p14:creationId xmlns:p14="http://schemas.microsoft.com/office/powerpoint/2010/main" val="763324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Gender Income Inequality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143000"/>
            <a:ext cx="8382000" cy="5334000"/>
          </a:xfrm>
          <a:ln>
            <a:solidFill>
              <a:schemeClr val="accent1">
                <a:lumMod val="75000"/>
              </a:schemeClr>
            </a:solidFill>
          </a:ln>
        </p:spPr>
      </p:pic>
    </p:spTree>
    <p:extLst>
      <p:ext uri="{BB962C8B-B14F-4D97-AF65-F5344CB8AC3E}">
        <p14:creationId xmlns:p14="http://schemas.microsoft.com/office/powerpoint/2010/main" val="2300808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362200" cy="3306762"/>
          </a:xfrm>
        </p:spPr>
        <p:txBody>
          <a:bodyPr>
            <a:normAutofit/>
          </a:bodyPr>
          <a:lstStyle/>
          <a:p>
            <a:r>
              <a:rPr lang="en-US" sz="6000" dirty="0" smtClean="0"/>
              <a:t>Tulip Mania</a:t>
            </a:r>
            <a:endParaRPr lang="en-US" sz="6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600" y="228600"/>
            <a:ext cx="4876800" cy="6324600"/>
          </a:xfrm>
          <a:ln>
            <a:solidFill>
              <a:schemeClr val="accent2">
                <a:lumMod val="75000"/>
              </a:schemeClr>
            </a:solidFill>
          </a:ln>
        </p:spPr>
      </p:pic>
    </p:spTree>
    <p:extLst>
      <p:ext uri="{BB962C8B-B14F-4D97-AF65-F5344CB8AC3E}">
        <p14:creationId xmlns:p14="http://schemas.microsoft.com/office/powerpoint/2010/main" val="1852134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Income Inequality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143000"/>
            <a:ext cx="8305800" cy="5410200"/>
          </a:xfrm>
        </p:spPr>
      </p:pic>
    </p:spTree>
    <p:extLst>
      <p:ext uri="{BB962C8B-B14F-4D97-AF65-F5344CB8AC3E}">
        <p14:creationId xmlns:p14="http://schemas.microsoft.com/office/powerpoint/2010/main" val="2163385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274638"/>
            <a:ext cx="2286000" cy="2620962"/>
          </a:xfrm>
        </p:spPr>
        <p:txBody>
          <a:bodyPr>
            <a:normAutofit/>
          </a:bodyPr>
          <a:lstStyle/>
          <a:p>
            <a:r>
              <a:rPr lang="en-US" dirty="0" smtClean="0"/>
              <a:t>Reform: Financial </a:t>
            </a:r>
            <a:br>
              <a:rPr lang="en-US" dirty="0" smtClean="0"/>
            </a:br>
            <a:r>
              <a:rPr lang="en-US" dirty="0" smtClean="0"/>
              <a:t>Reform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28600"/>
            <a:ext cx="6477000" cy="6324600"/>
          </a:xfrm>
        </p:spPr>
      </p:pic>
    </p:spTree>
    <p:extLst>
      <p:ext uri="{BB962C8B-B14F-4D97-AF65-F5344CB8AC3E}">
        <p14:creationId xmlns:p14="http://schemas.microsoft.com/office/powerpoint/2010/main" val="2340339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274638"/>
            <a:ext cx="2895600" cy="4144962"/>
          </a:xfrm>
        </p:spPr>
        <p:txBody>
          <a:bodyPr>
            <a:normAutofit/>
          </a:bodyPr>
          <a:lstStyle/>
          <a:p>
            <a:r>
              <a:rPr lang="en-US" dirty="0" smtClean="0"/>
              <a:t>Paul Volcker author </a:t>
            </a:r>
            <a:br>
              <a:rPr lang="en-US" dirty="0" smtClean="0"/>
            </a:br>
            <a:r>
              <a:rPr lang="en-US" dirty="0" smtClean="0"/>
              <a:t>of the Volcker Rule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457200"/>
            <a:ext cx="4800600" cy="6019800"/>
          </a:xfrm>
          <a:ln>
            <a:solidFill>
              <a:schemeClr val="accent2">
                <a:lumMod val="75000"/>
              </a:schemeClr>
            </a:solidFill>
          </a:ln>
        </p:spPr>
      </p:pic>
    </p:spTree>
    <p:extLst>
      <p:ext uri="{BB962C8B-B14F-4D97-AF65-F5344CB8AC3E}">
        <p14:creationId xmlns:p14="http://schemas.microsoft.com/office/powerpoint/2010/main" val="1834256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Reform: Consumer Financial Protection Bureau</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447800"/>
            <a:ext cx="8001000" cy="5029200"/>
          </a:xfrm>
          <a:ln>
            <a:solidFill>
              <a:schemeClr val="tx2">
                <a:lumMod val="60000"/>
                <a:lumOff val="40000"/>
              </a:schemeClr>
            </a:solidFill>
          </a:ln>
        </p:spPr>
      </p:pic>
    </p:spTree>
    <p:extLst>
      <p:ext uri="{BB962C8B-B14F-4D97-AF65-F5344CB8AC3E}">
        <p14:creationId xmlns:p14="http://schemas.microsoft.com/office/powerpoint/2010/main" val="2808735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Rebuild</a:t>
            </a:r>
            <a:endParaRPr lang="en-US" sz="5400" dirty="0"/>
          </a:p>
        </p:txBody>
      </p:sp>
      <p:sp>
        <p:nvSpPr>
          <p:cNvPr id="3" name="Content Placeholder 2"/>
          <p:cNvSpPr>
            <a:spLocks noGrp="1"/>
          </p:cNvSpPr>
          <p:nvPr>
            <p:ph idx="1"/>
          </p:nvPr>
        </p:nvSpPr>
        <p:spPr/>
        <p:txBody>
          <a:bodyPr>
            <a:normAutofit/>
          </a:bodyPr>
          <a:lstStyle/>
          <a:p>
            <a:pPr marL="514350" indent="-514350">
              <a:buAutoNum type="arabicPeriod"/>
            </a:pPr>
            <a:r>
              <a:rPr lang="en-US" sz="4400" dirty="0" smtClean="0"/>
              <a:t>Emphasizing Small and Local</a:t>
            </a:r>
          </a:p>
          <a:p>
            <a:pPr marL="514350" indent="-514350">
              <a:buAutoNum type="arabicPeriod"/>
            </a:pPr>
            <a:r>
              <a:rPr lang="en-US" sz="4400" dirty="0" smtClean="0"/>
              <a:t>Challenging the Growth Model</a:t>
            </a:r>
          </a:p>
          <a:p>
            <a:pPr marL="514350" indent="-514350">
              <a:buAutoNum type="arabicPeriod"/>
            </a:pPr>
            <a:r>
              <a:rPr lang="en-US" sz="4400" dirty="0" smtClean="0"/>
              <a:t>Renewing Public Ownership</a:t>
            </a:r>
          </a:p>
          <a:p>
            <a:pPr marL="514350" indent="-514350">
              <a:buAutoNum type="arabicPeriod"/>
            </a:pPr>
            <a:r>
              <a:rPr lang="en-US" sz="4400" dirty="0" smtClean="0"/>
              <a:t>Healing our Planet</a:t>
            </a:r>
          </a:p>
          <a:p>
            <a:pPr marL="514350" indent="-514350">
              <a:buAutoNum type="arabicPeriod"/>
            </a:pPr>
            <a:r>
              <a:rPr lang="en-US" sz="4400" dirty="0" smtClean="0"/>
              <a:t>Creating Shared Values</a:t>
            </a:r>
            <a:endParaRPr lang="en-US" sz="4400" dirty="0"/>
          </a:p>
        </p:txBody>
      </p:sp>
    </p:spTree>
    <p:extLst>
      <p:ext uri="{BB962C8B-B14F-4D97-AF65-F5344CB8AC3E}">
        <p14:creationId xmlns:p14="http://schemas.microsoft.com/office/powerpoint/2010/main" val="2810911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Small And Local</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1295400"/>
            <a:ext cx="8229600" cy="5334000"/>
          </a:xfrm>
          <a:ln>
            <a:solidFill>
              <a:schemeClr val="accent6">
                <a:lumMod val="75000"/>
              </a:schemeClr>
            </a:solidFill>
          </a:ln>
        </p:spPr>
      </p:pic>
    </p:spTree>
    <p:extLst>
      <p:ext uri="{BB962C8B-B14F-4D97-AF65-F5344CB8AC3E}">
        <p14:creationId xmlns:p14="http://schemas.microsoft.com/office/powerpoint/2010/main" val="2924595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Challenging the Growth Model</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1447800"/>
            <a:ext cx="7620000" cy="5105400"/>
          </a:xfrm>
          <a:ln>
            <a:solidFill>
              <a:schemeClr val="bg1">
                <a:lumMod val="50000"/>
              </a:schemeClr>
            </a:solidFill>
          </a:ln>
        </p:spPr>
      </p:pic>
    </p:spTree>
    <p:extLst>
      <p:ext uri="{BB962C8B-B14F-4D97-AF65-F5344CB8AC3E}">
        <p14:creationId xmlns:p14="http://schemas.microsoft.com/office/powerpoint/2010/main" val="2324863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533400"/>
            <a:ext cx="3352800" cy="2133600"/>
          </a:xfrm>
        </p:spPr>
        <p:txBody>
          <a:bodyPr>
            <a:normAutofit/>
          </a:bodyPr>
          <a:lstStyle/>
          <a:p>
            <a:r>
              <a:rPr lang="en-US" dirty="0" smtClean="0"/>
              <a:t>Social Enterprises</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533400"/>
            <a:ext cx="3733800" cy="3200400"/>
          </a:xfrm>
          <a:ln>
            <a:solidFill>
              <a:srgbClr val="92D050"/>
            </a:solidFill>
          </a:ln>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743200" y="4114800"/>
            <a:ext cx="6248400" cy="2133600"/>
          </a:xfrm>
          <a:ln>
            <a:solidFill>
              <a:schemeClr val="accent2">
                <a:lumMod val="75000"/>
              </a:schemeClr>
            </a:solidFill>
          </a:ln>
        </p:spPr>
      </p:pic>
    </p:spTree>
    <p:extLst>
      <p:ext uri="{BB962C8B-B14F-4D97-AF65-F5344CB8AC3E}">
        <p14:creationId xmlns:p14="http://schemas.microsoft.com/office/powerpoint/2010/main" val="2138775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Public Ownership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371600"/>
            <a:ext cx="8153400" cy="5029200"/>
          </a:xfrm>
        </p:spPr>
      </p:pic>
    </p:spTree>
    <p:extLst>
      <p:ext uri="{BB962C8B-B14F-4D97-AF65-F5344CB8AC3E}">
        <p14:creationId xmlns:p14="http://schemas.microsoft.com/office/powerpoint/2010/main" val="1861958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Healing the Planet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295400"/>
            <a:ext cx="7894108" cy="5181600"/>
          </a:xfrm>
        </p:spPr>
      </p:pic>
    </p:spTree>
    <p:extLst>
      <p:ext uri="{BB962C8B-B14F-4D97-AF65-F5344CB8AC3E}">
        <p14:creationId xmlns:p14="http://schemas.microsoft.com/office/powerpoint/2010/main" val="347054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Roaring Twenties and the Stock Market Crash of 1929</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600200"/>
            <a:ext cx="8077200" cy="4800599"/>
          </a:xfrm>
        </p:spPr>
      </p:pic>
    </p:spTree>
    <p:extLst>
      <p:ext uri="{BB962C8B-B14F-4D97-AF65-F5344CB8AC3E}">
        <p14:creationId xmlns:p14="http://schemas.microsoft.com/office/powerpoint/2010/main" val="342816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2362200" cy="2514600"/>
          </a:xfrm>
        </p:spPr>
        <p:txBody>
          <a:bodyPr>
            <a:normAutofit fontScale="90000"/>
          </a:bodyPr>
          <a:lstStyle/>
          <a:p>
            <a:r>
              <a:rPr lang="en-US" dirty="0" smtClean="0"/>
              <a:t>Changing to Shared Values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228600"/>
            <a:ext cx="6248400" cy="6477000"/>
          </a:xfrm>
        </p:spPr>
      </p:pic>
    </p:spTree>
    <p:extLst>
      <p:ext uri="{BB962C8B-B14F-4D97-AF65-F5344CB8AC3E}">
        <p14:creationId xmlns:p14="http://schemas.microsoft.com/office/powerpoint/2010/main" val="3749184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09800" cy="2544762"/>
          </a:xfrm>
        </p:spPr>
        <p:txBody>
          <a:bodyPr>
            <a:normAutofit/>
          </a:bodyPr>
          <a:lstStyle/>
          <a:p>
            <a:r>
              <a:rPr lang="en-US" dirty="0" smtClean="0"/>
              <a:t>Dot-Com Bubble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0" y="152400"/>
            <a:ext cx="5638800" cy="6400800"/>
          </a:xfrm>
        </p:spPr>
      </p:pic>
    </p:spTree>
    <p:extLst>
      <p:ext uri="{BB962C8B-B14F-4D97-AF65-F5344CB8AC3E}">
        <p14:creationId xmlns:p14="http://schemas.microsoft.com/office/powerpoint/2010/main" val="52982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Dot-Com: NASDAQ Spiked and Fell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371600"/>
            <a:ext cx="8382000" cy="5334000"/>
          </a:xfrm>
          <a:ln>
            <a:solidFill>
              <a:schemeClr val="bg1">
                <a:lumMod val="50000"/>
              </a:schemeClr>
            </a:solidFill>
          </a:ln>
        </p:spPr>
      </p:pic>
    </p:spTree>
    <p:extLst>
      <p:ext uri="{BB962C8B-B14F-4D97-AF65-F5344CB8AC3E}">
        <p14:creationId xmlns:p14="http://schemas.microsoft.com/office/powerpoint/2010/main" val="92480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Ikeda and Kennedy, 1961</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295400"/>
            <a:ext cx="6096000" cy="5257800"/>
          </a:xfrm>
          <a:ln>
            <a:solidFill>
              <a:srgbClr val="00B050"/>
            </a:solidFill>
          </a:ln>
        </p:spPr>
      </p:pic>
    </p:spTree>
    <p:extLst>
      <p:ext uri="{BB962C8B-B14F-4D97-AF65-F5344CB8AC3E}">
        <p14:creationId xmlns:p14="http://schemas.microsoft.com/office/powerpoint/2010/main" val="347126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5400" dirty="0" smtClean="0"/>
              <a:t>Plaza Accord</a:t>
            </a:r>
            <a:endParaRPr lang="en-US" sz="5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752600"/>
            <a:ext cx="8686800" cy="4495800"/>
          </a:xfrm>
          <a:ln>
            <a:solidFill>
              <a:schemeClr val="bg1">
                <a:lumMod val="50000"/>
              </a:schemeClr>
            </a:solidFill>
          </a:ln>
        </p:spPr>
      </p:pic>
    </p:spTree>
    <p:extLst>
      <p:ext uri="{BB962C8B-B14F-4D97-AF65-F5344CB8AC3E}">
        <p14:creationId xmlns:p14="http://schemas.microsoft.com/office/powerpoint/2010/main" val="2418363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1581</Words>
  <Application>Microsoft Office PowerPoint</Application>
  <PresentationFormat>On-screen Show (4:3)</PresentationFormat>
  <Paragraphs>161</Paragraphs>
  <Slides>50</Slides>
  <Notes>45</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Chapter 8: The Financial Sector Crisis and Its Aftermath</vt:lpstr>
      <vt:lpstr>Patterns of Financial Crises “Contrary to conventional wisdom, crises are not black swans but white swans: the elements of boom and bus are remarkably predictable.”</vt:lpstr>
      <vt:lpstr>Nassim Taleb’s Criterion for Identifying a Black Swan Event</vt:lpstr>
      <vt:lpstr>Tulip Mania</vt:lpstr>
      <vt:lpstr>The Roaring Twenties and the Stock Market Crash of 1929</vt:lpstr>
      <vt:lpstr>Dot-Com Bubble </vt:lpstr>
      <vt:lpstr>Dot-Com: NASDAQ Spiked and Fell </vt:lpstr>
      <vt:lpstr>Ikeda and Kennedy, 1961</vt:lpstr>
      <vt:lpstr>Plaza Accord</vt:lpstr>
      <vt:lpstr>Tokyo’s Imperial Palace</vt:lpstr>
      <vt:lpstr>Nikkei 222, Japan’s Stock Market</vt:lpstr>
      <vt:lpstr>East Asian Financial Crisis, 1997-98</vt:lpstr>
      <vt:lpstr>Major Events of the Asian Financial Crisis 1997-1998</vt:lpstr>
      <vt:lpstr>Bangkok, Thailand</vt:lpstr>
      <vt:lpstr>The Fall of Lehman Brothers</vt:lpstr>
      <vt:lpstr>Emanuel and Mayer Lehman</vt:lpstr>
      <vt:lpstr>Dick Fuld</vt:lpstr>
      <vt:lpstr>Ameriquest Blimp</vt:lpstr>
      <vt:lpstr>Subprime Mortgages Falling 2007</vt:lpstr>
      <vt:lpstr>Investment Bank Bear Stearns</vt:lpstr>
      <vt:lpstr>Fannie Mae, Waivered 2008</vt:lpstr>
      <vt:lpstr> Franklin Raines,  CEO of  Fannie Mae</vt:lpstr>
      <vt:lpstr>Conservatorship of Fannie Mae and Freddie Mac</vt:lpstr>
      <vt:lpstr>Lehman Brothers, September 15, 2008</vt:lpstr>
      <vt:lpstr>AIG Head-quarters</vt:lpstr>
      <vt:lpstr>Money Market Funds: Broke the Buck</vt:lpstr>
      <vt:lpstr>PowerPoint Presentation</vt:lpstr>
      <vt:lpstr>PowerPoint Presentation</vt:lpstr>
      <vt:lpstr>Federal Reserve Flag</vt:lpstr>
      <vt:lpstr>Quantitative Easing</vt:lpstr>
      <vt:lpstr>TARP </vt:lpstr>
      <vt:lpstr>PowerPoint Presentation</vt:lpstr>
      <vt:lpstr>The New Normal: The 5 Rs</vt:lpstr>
      <vt:lpstr>Revolution</vt:lpstr>
      <vt:lpstr>Restore</vt:lpstr>
      <vt:lpstr>Anti-Austerity Rally, Greece</vt:lpstr>
      <vt:lpstr>Tea Party, Austerity Rally</vt:lpstr>
      <vt:lpstr>Inequality</vt:lpstr>
      <vt:lpstr>Gender Income Inequality</vt:lpstr>
      <vt:lpstr>Income Inequality</vt:lpstr>
      <vt:lpstr>Reform: Financial  Reform</vt:lpstr>
      <vt:lpstr>Paul Volcker author  of the Volcker Rule</vt:lpstr>
      <vt:lpstr>Reform: Consumer Financial Protection Bureau</vt:lpstr>
      <vt:lpstr>Rebuild</vt:lpstr>
      <vt:lpstr>Small And Local</vt:lpstr>
      <vt:lpstr>Challenging the Growth Model</vt:lpstr>
      <vt:lpstr>Social Enterprises</vt:lpstr>
      <vt:lpstr>Public Ownership</vt:lpstr>
      <vt:lpstr>Healing the Planet</vt:lpstr>
      <vt:lpstr>Changing to Shared Values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The Financial Sector Crisis and Its Aftermath</dc:title>
  <dc:creator>Back In Use</dc:creator>
  <cp:lastModifiedBy>Back In Use</cp:lastModifiedBy>
  <cp:revision>24</cp:revision>
  <dcterms:created xsi:type="dcterms:W3CDTF">2006-08-16T00:00:00Z</dcterms:created>
  <dcterms:modified xsi:type="dcterms:W3CDTF">2015-03-02T20:42:55Z</dcterms:modified>
</cp:coreProperties>
</file>